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</p:sldIdLst>
  <p:sldSz cy="5143500" cx="9144000"/>
  <p:notesSz cx="6858000" cy="9144000"/>
  <p:embeddedFontLst>
    <p:embeddedFont>
      <p:font typeface="JetBrains Mono ExtraLight"/>
      <p:regular r:id="rId119"/>
      <p:bold r:id="rId120"/>
      <p:italic r:id="rId121"/>
      <p:boldItalic r:id="rId122"/>
    </p:embeddedFont>
    <p:embeddedFont>
      <p:font typeface="JetBrains Mono Thin"/>
      <p:regular r:id="rId123"/>
      <p:bold r:id="rId124"/>
      <p:italic r:id="rId125"/>
      <p:boldItalic r:id="rId126"/>
    </p:embeddedFont>
    <p:embeddedFont>
      <p:font typeface="JetBrains Mono"/>
      <p:regular r:id="rId127"/>
      <p:bold r:id="rId128"/>
      <p:italic r:id="rId129"/>
      <p:boldItalic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E978F3-74C1-416C-AC03-F0A9D002CCDF}">
  <a:tblStyle styleId="{67E978F3-74C1-416C-AC03-F0A9D002CC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JetBrainsMono-italic.fntdata"/><Relationship Id="rId128" Type="http://schemas.openxmlformats.org/officeDocument/2006/relationships/font" Target="fonts/JetBrainsMono-bold.fntdata"/><Relationship Id="rId127" Type="http://schemas.openxmlformats.org/officeDocument/2006/relationships/font" Target="fonts/JetBrainsMono-regular.fntdata"/><Relationship Id="rId126" Type="http://schemas.openxmlformats.org/officeDocument/2006/relationships/font" Target="fonts/JetBrainsMonoThin-boldItalic.fntdata"/><Relationship Id="rId26" Type="http://schemas.openxmlformats.org/officeDocument/2006/relationships/slide" Target="slides/slide20.xml"/><Relationship Id="rId121" Type="http://schemas.openxmlformats.org/officeDocument/2006/relationships/font" Target="fonts/JetBrainsMonoExtraLight-italic.fntdata"/><Relationship Id="rId25" Type="http://schemas.openxmlformats.org/officeDocument/2006/relationships/slide" Target="slides/slide19.xml"/><Relationship Id="rId120" Type="http://schemas.openxmlformats.org/officeDocument/2006/relationships/font" Target="fonts/JetBrainsMonoExtraLigh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JetBrainsMonoThin-italic.fntdata"/><Relationship Id="rId29" Type="http://schemas.openxmlformats.org/officeDocument/2006/relationships/slide" Target="slides/slide23.xml"/><Relationship Id="rId124" Type="http://schemas.openxmlformats.org/officeDocument/2006/relationships/font" Target="fonts/JetBrainsMonoThin-bold.fntdata"/><Relationship Id="rId123" Type="http://schemas.openxmlformats.org/officeDocument/2006/relationships/font" Target="fonts/JetBrainsMonoThin-regular.fntdata"/><Relationship Id="rId122" Type="http://schemas.openxmlformats.org/officeDocument/2006/relationships/font" Target="fonts/JetBrainsMonoExtraLight-bold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font" Target="fonts/JetBrainsMonoExtraLight-regular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0" Type="http://schemas.openxmlformats.org/officeDocument/2006/relationships/font" Target="fonts/JetBrainsMono-bold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88e30219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88e30219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03722a8b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003722a8b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03722a8b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03722a8b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792ff802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792ff802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03722a8b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03722a8b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03722a8b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03722a8b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03722a8b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03722a8b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003722a8b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003722a8b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03722a8b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03722a8b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03722a8b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03722a8b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003722a8b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003722a8b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8e30219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8e30219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03722a8b3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003722a8b3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03722a8b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003722a8b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fa230816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fa230816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88e30219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88e30219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8e30219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88e30219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88e30219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88e30219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88e30219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88e30219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88e30219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88e30219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88e30219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88e30219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88e30219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88e30219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792ff80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792ff80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03722a8b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03722a8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03722a8b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03722a8b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88e30219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88e30219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792ff8023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792ff8023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792ff8023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792ff802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792ff802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792ff802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792ff8023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792ff8023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792ff8023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792ff8023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792ff8023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792ff8023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88e30219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88e30219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792ff8023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792ff8023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792ff8023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792ff8023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88e30219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88e30219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792ff842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792ff842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792ff842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792ff842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792ff842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792ff842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792ff842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792ff842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792ff842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792ff842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792ff842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792ff842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792ff842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792ff842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88e30219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88e30219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792ff842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792ff842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792ff802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792ff802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099fab710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099fab710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792ff842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792ff842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792ff842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792ff842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792ff842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792ff842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792ff842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792ff842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792ff842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792ff842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88e30219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88e30219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88e3021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88e3021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792ff842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792ff842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792ff842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792ff842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792ff8023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792ff8023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88e30219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88e30219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792ff842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792ff842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792ff842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792ff842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792ff842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792ff842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88e30219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88e30219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792ff842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792ff842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792ff842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792ff842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792ff842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792ff842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792ff842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792ff842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792ff842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792ff842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792ff8023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792ff8023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792ff842e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792ff842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898c999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898c999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898c999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898c999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898c999a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898c999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898c999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898c999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898c999a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898c999a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88e30219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88e30219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898c999a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898c999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898c999a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f898c999a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898c999a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898c999a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792ff8023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792ff8023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898c999a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f898c999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898c999a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f898c999a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88e30219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88e30219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898c999a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898c999a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88e30219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f88e30219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092a2e0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092a2e0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092a2e0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092a2e0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792ff842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f792ff842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88e30219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f88e30219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792ff842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792ff842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03722a8b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03722a8b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092a2e0b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092a2e0b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88e30219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f88e30219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092a2e0b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092a2e0b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092a2e0b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092a2e0b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092a2e0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0092a2e0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88e30219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88e30219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092a2e0b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0092a2e0b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092a2e0b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0092a2e0b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092a2e0b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0092a2e0b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092a2e0b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092a2e0b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03722a8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03722a8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092a2e0b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092a2e0b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88e30219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f88e30219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092a2e0b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092a2e0b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f88e30219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f88e30219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092a2e0b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0092a2e0b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099fab71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099fab71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092a2e0b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092a2e0b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f88e3021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f88e3021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003722a8b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003722a8b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003722a8b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003722a8b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2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1.gif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5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JetBrains Mono"/>
                <a:ea typeface="JetBrains Mono"/>
                <a:cs typeface="JetBrains Mono"/>
                <a:sym typeface="JetBrains Mono"/>
              </a:rPr>
              <a:t>Untitled Survival Game</a:t>
            </a:r>
            <a:endParaRPr sz="42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4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latin typeface="JetBrains Mono"/>
                <a:ea typeface="JetBrains Mono"/>
                <a:cs typeface="JetBrains Mono"/>
                <a:sym typeface="JetBrains Mono"/>
              </a:rPr>
              <a:t>A project by</a:t>
            </a:r>
            <a:endParaRPr sz="1210"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10"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10"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Rafi</a:t>
            </a:r>
            <a:r>
              <a:rPr lang="en" sz="1210">
                <a:solidFill>
                  <a:srgbClr val="B7B7B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Hassan Chowdhury 					190041</a:t>
            </a:r>
            <a:r>
              <a:rPr lang="en" sz="121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234</a:t>
            </a:r>
            <a:endParaRPr sz="1210">
              <a:solidFill>
                <a:srgbClr val="D9D9D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rgbClr val="B7B7B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Syed </a:t>
            </a:r>
            <a:r>
              <a:rPr lang="en" sz="121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Fateen</a:t>
            </a:r>
            <a:r>
              <a:rPr lang="en" sz="1210">
                <a:solidFill>
                  <a:srgbClr val="B7B7B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Navid Haider 				190041</a:t>
            </a:r>
            <a:r>
              <a:rPr lang="en" sz="121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226</a:t>
            </a:r>
            <a:endParaRPr sz="1210">
              <a:solidFill>
                <a:srgbClr val="D9D9D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Zaed </a:t>
            </a:r>
            <a:r>
              <a:rPr lang="en" sz="1210">
                <a:solidFill>
                  <a:srgbClr val="B7B7B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Bin Monir Atib 					</a:t>
            </a:r>
            <a:r>
              <a:rPr lang="en" sz="1210">
                <a:solidFill>
                  <a:srgbClr val="B7B7B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190041</a:t>
            </a:r>
            <a:r>
              <a:rPr lang="en" sz="121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236</a:t>
            </a:r>
            <a:endParaRPr sz="1210">
              <a:solidFill>
                <a:srgbClr val="D9D9D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1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Mahmud</a:t>
            </a:r>
            <a:r>
              <a:rPr lang="en" sz="1210">
                <a:solidFill>
                  <a:srgbClr val="B7B7B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ur Rahman 						190041</a:t>
            </a:r>
            <a:r>
              <a:rPr lang="en" sz="121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206</a:t>
            </a:r>
            <a:endParaRPr sz="1210">
              <a:solidFill>
                <a:srgbClr val="D9D9D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10"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1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Base 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800"/>
              <a:buFont typeface="JetBrains Mono ExtraLight"/>
              <a:buChar char="➢"/>
            </a:pPr>
            <a:r>
              <a:rPr lang="en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Shaders</a:t>
            </a:r>
            <a:endParaRPr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429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800"/>
              <a:buFont typeface="JetBrains Mono ExtraLight"/>
              <a:buChar char="➢"/>
            </a:pPr>
            <a:r>
              <a:rPr lang="en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Textures</a:t>
            </a:r>
            <a:endParaRPr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Two Algorithms We Found Most Useful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78" name="Google Shape;678;p112"/>
          <p:cNvSpPr txBox="1"/>
          <p:nvPr>
            <p:ph idx="1" type="body"/>
          </p:nvPr>
        </p:nvSpPr>
        <p:spPr>
          <a:xfrm>
            <a:off x="5721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Value Noise</a:t>
            </a:r>
            <a:endParaRPr i="1" sz="2000">
              <a:solidFill>
                <a:srgbClr val="D9D9D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Best for the Ground Voxels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79" name="Google Shape;679;p112"/>
          <p:cNvSpPr txBox="1"/>
          <p:nvPr>
            <p:ph idx="2" type="body"/>
          </p:nvPr>
        </p:nvSpPr>
        <p:spPr>
          <a:xfrm>
            <a:off x="45720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D9D9D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Worley Noise</a:t>
            </a:r>
            <a:endParaRPr i="1" sz="2000">
              <a:solidFill>
                <a:srgbClr val="D9D9D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Best for the Hedge Voxels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80" name="Google Shape;68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622" y="2250722"/>
            <a:ext cx="2028875" cy="2028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19000" fadeDir="5400012" kx="0" rotWithShape="0" algn="bl" stA="25000" stPos="0" sy="-100000" ky="0"/>
          </a:effectLst>
        </p:spPr>
      </p:pic>
      <p:pic>
        <p:nvPicPr>
          <p:cNvPr id="681" name="Google Shape;68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513" y="2250725"/>
            <a:ext cx="2028874" cy="202887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16000" fadeDir="5400012" kx="0" rotWithShape="0" algn="bl" stA="43000" stPos="0" sy="-100000" ky="0"/>
          </a:effec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3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Value Noise Entails...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87" name="Google Shape;687;p1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 source of randomness - we already have one using STL, a Mersenne Twister pseudo-random generator of 64-bit numbers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 way to smoothstep values - we simulated normal distribution ourselves for this as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the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STL version isn’t flexible enough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Coloring each pixel based on the derived values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4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Simulating Normal Distribution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Weights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93" name="Google Shape;693;p1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::ground_prefix_sums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[]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func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[](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pow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((n),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25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// [1, 4, 9, 16, 25, 36, 49, 64, 64, 49, 36, 25, 16, 9, 4, 1]</a:t>
            </a:r>
            <a:endParaRPr sz="1325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ground_weights(ncolor);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for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ncolor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ground_weights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func(i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for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ncolor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ncolor;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ground_weights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ground_weights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ncolor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...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}();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94" name="Google Shape;69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992225"/>
            <a:ext cx="4045201" cy="153697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1000" fadeDir="5400012" kx="0" rotWithShape="0" algn="bl" stA="33000" stPos="0" sy="-100000" ky="0"/>
          </a:effec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5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Simulating Normal Distribution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Prefix Sums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00" name="Google Shape;700;p1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9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::ground_prefix_sums</a:t>
            </a:r>
            <a:r>
              <a:rPr lang="en" sz="9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9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[]</a:t>
            </a:r>
            <a:endParaRPr sz="9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9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...</a:t>
            </a:r>
            <a:endParaRPr sz="9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// [1, 5, 14, 30, 55, 91, 140, 204, 268, 317, 353, 378, 394, 403, 407, 408]</a:t>
            </a:r>
            <a:endParaRPr sz="9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prefix_sums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ground_weights;</a:t>
            </a:r>
            <a:endParaRPr sz="9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for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9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prefix_sums</a:t>
            </a:r>
            <a:r>
              <a:rPr lang="en" sz="9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size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();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++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i)</a:t>
            </a:r>
            <a:endParaRPr sz="9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9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prefix_sums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 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+=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prefix_sums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 </a:t>
            </a:r>
            <a:r>
              <a:rPr lang="en" sz="9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9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9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9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prefix_sums;</a:t>
            </a:r>
            <a:endParaRPr sz="9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}();</a:t>
            </a:r>
            <a:endParaRPr sz="9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01" name="Google Shape;70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50" y="2270475"/>
            <a:ext cx="2709310" cy="130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940000" dist="9525">
              <a:srgbClr val="F3F3F3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6"/>
          <p:cNvSpPr txBox="1"/>
          <p:nvPr>
            <p:ph idx="1" type="subTitle"/>
          </p:nvPr>
        </p:nvSpPr>
        <p:spPr>
          <a:xfrm>
            <a:off x="266700" y="724200"/>
            <a:ext cx="40452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Simulating Normal Distribution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Find the Ceiling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Array containing color values:</a:t>
            </a:r>
            <a:endParaRPr i="1" sz="10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[... 4, </a:t>
            </a:r>
            <a:r>
              <a:rPr i="1" lang="en" sz="11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i="1" lang="en" sz="11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i="1" lang="en" sz="11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6</a:t>
            </a:r>
            <a:r>
              <a:rPr i="1" lang="en" sz="11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 7, ...]</a:t>
            </a:r>
            <a:endParaRPr sz="11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Array containing prefix sums:</a:t>
            </a:r>
            <a:endParaRPr i="1" sz="10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8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[... 30, </a:t>
            </a:r>
            <a:r>
              <a:rPr i="1" lang="en" sz="1108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55</a:t>
            </a:r>
            <a:r>
              <a:rPr i="1" lang="en" sz="1108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i="1" lang="en" sz="1108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91</a:t>
            </a:r>
            <a:r>
              <a:rPr i="1" lang="en" sz="1108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 140, ...]</a:t>
            </a:r>
            <a:endParaRPr i="1" sz="1108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8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8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 summary, </a:t>
            </a:r>
            <a:r>
              <a:rPr i="1" lang="en" sz="1008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find_ceil()</a:t>
            </a:r>
            <a:r>
              <a:rPr i="1" lang="en" sz="1008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when </a:t>
            </a:r>
            <a:r>
              <a:rPr i="1" lang="en" sz="1008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</a:t>
            </a:r>
            <a:r>
              <a:rPr i="1" lang="en" sz="1008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== </a:t>
            </a:r>
            <a:r>
              <a:rPr i="1" lang="en" sz="1008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88</a:t>
            </a:r>
            <a:r>
              <a:rPr i="1" lang="en" sz="1008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will lead us to a color value of </a:t>
            </a:r>
            <a:r>
              <a:rPr i="1" lang="en" sz="1008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i="1" lang="en" sz="1008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07" name="Google Shape;707;p1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// binary search-like algo to find ceiling</a:t>
            </a:r>
            <a:endParaRPr i="1" sz="12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find_ceil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[](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l,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while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(l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mid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(l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r)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if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(n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mid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l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mid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else</a:t>
            </a:r>
            <a:endParaRPr sz="1200">
              <a:solidFill>
                <a:srgbClr val="EA696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mid;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l;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};</a:t>
            </a:r>
            <a:endParaRPr i="1" sz="12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7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Wrapping up the Final Function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Value Noise Result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13" name="Google Shape;713;p1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ground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generated_texture(texlen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texlen);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uniform_int_distribution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dist(ground_prefix_sums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 ground_prefix_sums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ground_prefix_sums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size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for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i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 i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generated_texture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size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();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const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random_num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dist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gen64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left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right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ground_prefix_sums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size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ceiling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find_ceil(random_num, left, right, ground_prefix_sums);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generated_texture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color_values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ceiling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generated_texture;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9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14" name="Google Shape;71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738" y="1672175"/>
            <a:ext cx="2747125" cy="2747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10000" fadeDir="5400012" kx="0" rotWithShape="0" algn="bl" stA="65000" stPos="0" sy="-100000" ky="0"/>
          </a:effec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8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Worley</a:t>
            </a: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Noise Entails...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20" name="Google Shape;720;p1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-299085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 source of randomness - same as before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299085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Selection of a fixed set of random points in the texture - generated uniformly using our generator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299085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Calculation of the distance between each point in our texture and each of the selected random points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299085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Coloring each pixel based on the minimum of these distances - we tweaked this to use the second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minimum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 distance and used std::nth_element which is O(n) instead of std::sort which O(n log n)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9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Wrapping up the Final Function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Select Points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26" name="Google Shape;726;p1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select_points_at_random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[](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const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texlen,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mt19937_64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&amp;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gen64)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nbox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sqrt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(texlen);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uniform_int_distribution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dist(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nbox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pair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random_points(texlen);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// generating a fixed set of random points</a:t>
            </a:r>
            <a:endParaRPr i="1" sz="12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for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random_points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size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random_points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first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%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nbox)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nbox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dist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gen64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random_points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second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nbox)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nbox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dist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gen64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random_points;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graphicFrame>
        <p:nvGraphicFramePr>
          <p:cNvPr id="727" name="Google Shape;727;p119"/>
          <p:cNvGraphicFramePr/>
          <p:nvPr/>
        </p:nvGraphicFramePr>
        <p:xfrm>
          <a:off x="1238000" y="20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{67E978F3-74C1-416C-AC03-F0A9D002CCDF}</a:tableStyleId>
              </a:tblPr>
              <a:tblGrid>
                <a:gridCol w="525650"/>
                <a:gridCol w="525650"/>
                <a:gridCol w="525650"/>
                <a:gridCol w="525650"/>
              </a:tblGrid>
              <a:tr h="58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8" name="Google Shape;728;p119"/>
          <p:cNvSpPr/>
          <p:nvPr/>
        </p:nvSpPr>
        <p:spPr>
          <a:xfrm>
            <a:off x="1526325" y="2258125"/>
            <a:ext cx="69600" cy="83700"/>
          </a:xfrm>
          <a:prstGeom prst="ellipse">
            <a:avLst/>
          </a:prstGeom>
          <a:solidFill>
            <a:srgbClr val="D3869B"/>
          </a:solidFill>
          <a:ln cap="flat" cmpd="sng" w="9525">
            <a:solidFill>
              <a:srgbClr val="D38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9"/>
          <p:cNvSpPr/>
          <p:nvPr/>
        </p:nvSpPr>
        <p:spPr>
          <a:xfrm>
            <a:off x="1526325" y="2912325"/>
            <a:ext cx="69600" cy="83700"/>
          </a:xfrm>
          <a:prstGeom prst="ellipse">
            <a:avLst/>
          </a:prstGeom>
          <a:solidFill>
            <a:srgbClr val="D3869B"/>
          </a:solidFill>
          <a:ln cap="flat" cmpd="sng" w="9525">
            <a:solidFill>
              <a:srgbClr val="D38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19"/>
          <p:cNvSpPr/>
          <p:nvPr/>
        </p:nvSpPr>
        <p:spPr>
          <a:xfrm>
            <a:off x="1921725" y="2779000"/>
            <a:ext cx="69600" cy="83700"/>
          </a:xfrm>
          <a:prstGeom prst="ellipse">
            <a:avLst/>
          </a:prstGeom>
          <a:solidFill>
            <a:srgbClr val="D3869B"/>
          </a:solidFill>
          <a:ln cap="flat" cmpd="sng" w="9525">
            <a:solidFill>
              <a:srgbClr val="D38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19"/>
          <p:cNvSpPr/>
          <p:nvPr/>
        </p:nvSpPr>
        <p:spPr>
          <a:xfrm>
            <a:off x="2053225" y="2174425"/>
            <a:ext cx="69600" cy="83700"/>
          </a:xfrm>
          <a:prstGeom prst="ellipse">
            <a:avLst/>
          </a:prstGeom>
          <a:solidFill>
            <a:srgbClr val="D3869B"/>
          </a:solidFill>
          <a:ln cap="flat" cmpd="sng" w="9525">
            <a:solidFill>
              <a:srgbClr val="D38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20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Wrapping up the Final Function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Calculate Distances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37" name="Google Shape;737;p1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calculate_distances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[](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const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const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texlen,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const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pair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&amp;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random_points)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distances(texlen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texlen,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(random_points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size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()));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for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j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j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random_points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size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j)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// calculating distance for each previously selected point</a:t>
            </a:r>
            <a:endParaRPr i="1" sz="12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distances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j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hypot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(random_points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j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first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%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texlen,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random_points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j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second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texlen);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distances;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};</a:t>
            </a:r>
            <a:endParaRPr sz="930">
              <a:solidFill>
                <a:srgbClr val="7DAEA3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graphicFrame>
        <p:nvGraphicFramePr>
          <p:cNvPr id="738" name="Google Shape;738;p120"/>
          <p:cNvGraphicFramePr/>
          <p:nvPr/>
        </p:nvGraphicFramePr>
        <p:xfrm>
          <a:off x="1238000" y="20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{67E978F3-74C1-416C-AC03-F0A9D002CCDF}</a:tableStyleId>
              </a:tblPr>
              <a:tblGrid>
                <a:gridCol w="525650"/>
                <a:gridCol w="525650"/>
                <a:gridCol w="525650"/>
                <a:gridCol w="525650"/>
              </a:tblGrid>
              <a:tr h="58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A6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9" name="Google Shape;739;p120"/>
          <p:cNvSpPr/>
          <p:nvPr/>
        </p:nvSpPr>
        <p:spPr>
          <a:xfrm>
            <a:off x="1526325" y="2258125"/>
            <a:ext cx="69600" cy="83700"/>
          </a:xfrm>
          <a:prstGeom prst="ellipse">
            <a:avLst/>
          </a:prstGeom>
          <a:solidFill>
            <a:srgbClr val="D3869B"/>
          </a:solidFill>
          <a:ln cap="flat" cmpd="sng" w="9525">
            <a:solidFill>
              <a:srgbClr val="D38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20"/>
          <p:cNvSpPr/>
          <p:nvPr/>
        </p:nvSpPr>
        <p:spPr>
          <a:xfrm>
            <a:off x="1526325" y="2912325"/>
            <a:ext cx="69600" cy="83700"/>
          </a:xfrm>
          <a:prstGeom prst="ellipse">
            <a:avLst/>
          </a:prstGeom>
          <a:solidFill>
            <a:srgbClr val="D3869B"/>
          </a:solidFill>
          <a:ln cap="flat" cmpd="sng" w="9525">
            <a:solidFill>
              <a:srgbClr val="D38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20"/>
          <p:cNvSpPr/>
          <p:nvPr/>
        </p:nvSpPr>
        <p:spPr>
          <a:xfrm>
            <a:off x="1921725" y="2779000"/>
            <a:ext cx="69600" cy="83700"/>
          </a:xfrm>
          <a:prstGeom prst="ellipse">
            <a:avLst/>
          </a:prstGeom>
          <a:solidFill>
            <a:srgbClr val="D3869B"/>
          </a:solidFill>
          <a:ln cap="flat" cmpd="sng" w="9525">
            <a:solidFill>
              <a:srgbClr val="D38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20"/>
          <p:cNvSpPr/>
          <p:nvPr/>
        </p:nvSpPr>
        <p:spPr>
          <a:xfrm>
            <a:off x="2053225" y="2174425"/>
            <a:ext cx="69600" cy="83700"/>
          </a:xfrm>
          <a:prstGeom prst="ellipse">
            <a:avLst/>
          </a:prstGeom>
          <a:solidFill>
            <a:srgbClr val="D3869B"/>
          </a:solidFill>
          <a:ln cap="flat" cmpd="sng" w="9525">
            <a:solidFill>
              <a:srgbClr val="D386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20"/>
          <p:cNvSpPr/>
          <p:nvPr/>
        </p:nvSpPr>
        <p:spPr>
          <a:xfrm>
            <a:off x="1658925" y="2641400"/>
            <a:ext cx="69600" cy="83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4" name="Google Shape;744;p120"/>
          <p:cNvCxnSpPr>
            <a:stCxn id="743" idx="5"/>
            <a:endCxn id="741" idx="1"/>
          </p:cNvCxnSpPr>
          <p:nvPr/>
        </p:nvCxnSpPr>
        <p:spPr>
          <a:xfrm>
            <a:off x="1718332" y="2712842"/>
            <a:ext cx="213600" cy="78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1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Wrapping up the Final Function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Worley</a:t>
            </a: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Noise Result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50" name="Google Shape;750;p1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hedge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generated_texture(texlen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texlen);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random_points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select_points_at_random(texlen, gen64);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// calculating distances for each point in the texture</a:t>
            </a:r>
            <a:endParaRPr i="1" sz="12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for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i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 i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generated_texture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size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();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distances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calculate_distances(i, texlen, random_points);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// sorting only one element in O(n)</a:t>
            </a:r>
            <a:endParaRPr i="1" sz="12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nth_element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(distances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begin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(), distances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begin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 distances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end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generated_texture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(distances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][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%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ncolor);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generated_texture;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51" name="Google Shape;75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738" y="1672175"/>
            <a:ext cx="2747125" cy="2747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10000" fadeDir="5400012" kx="0" rotWithShape="0" algn="bl" stA="65000" stPos="0" sy="-100000" ky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Shaders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14" name="Google Shape;114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Programs that rest on the GPU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Run for specific part of Graphics pipeline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Originally used for 3D scenes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Transform data from CPU to GPU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Have data types like other language. Ex:int, double, vecn etc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2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Some Miscellaneous Methods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PPM Exporter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57" name="Google Shape;757;p1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void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make_ppm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bool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is_hedge)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const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width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::texlen;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const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height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::texlen;</a:t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string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filename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""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h, s, v;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2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// we use the PPM file format for convenience</a:t>
            </a:r>
            <a:endParaRPr sz="152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ofstream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image(filename,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ofstream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::binary);</a:t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image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"P3"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\n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image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width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 '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height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\n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image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"255"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\n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for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i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 i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height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width; i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h2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s2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s;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v2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v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vec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[r, g, b]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hsv2rgb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make_tuple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(h2, s2, v2));</a:t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image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r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 '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 '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b 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\n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'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i="1" sz="1563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58" name="Google Shape;758;p122"/>
          <p:cNvPicPr preferRelativeResize="0"/>
          <p:nvPr/>
        </p:nvPicPr>
        <p:blipFill rotWithShape="1">
          <a:blip r:embed="rId3">
            <a:alphaModFix/>
          </a:blip>
          <a:srcRect b="5249" l="0" r="0" t="0"/>
          <a:stretch/>
        </p:blipFill>
        <p:spPr>
          <a:xfrm>
            <a:off x="1128625" y="1947325"/>
            <a:ext cx="2321350" cy="206022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3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Some Miscellaneous Methods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HSV to RGB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64" name="Google Shape;764;p1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63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// https://en.wikipedia.org/wiki/HSL_and_HSV#HSV_to_RGB</a:t>
            </a:r>
            <a:endParaRPr sz="1563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tuple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hsv2rgb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tuple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hsv)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auto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[h, s, v]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hsv;</a:t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double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60.0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double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S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s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100.0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double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V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v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100.0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double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C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V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S;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double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X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C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1.0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abs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fmod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(H,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2.0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1.0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double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M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V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C;</a:t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double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R, G, B;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if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&amp;&amp;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...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...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else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if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&amp;&amp;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6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...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}</a:t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r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(R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M)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255.0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(G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M)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255.0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b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(B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M)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*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255.0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{r, g, b};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65" name="Google Shape;76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177" y="2138787"/>
            <a:ext cx="1543526" cy="1157626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6" name="Google Shape;76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00" y="2138768"/>
            <a:ext cx="1543526" cy="115764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67" name="Google Shape;767;p123"/>
          <p:cNvCxnSpPr>
            <a:stCxn id="766" idx="3"/>
            <a:endCxn id="765" idx="1"/>
          </p:cNvCxnSpPr>
          <p:nvPr/>
        </p:nvCxnSpPr>
        <p:spPr>
          <a:xfrm>
            <a:off x="1896926" y="2717591"/>
            <a:ext cx="841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JetBrains Mono"/>
                <a:ea typeface="JetBrains Mono"/>
                <a:cs typeface="JetBrains Mono"/>
                <a:sym typeface="JetBrains Mono"/>
              </a:rPr>
              <a:t>Thank you for your attention.</a:t>
            </a:r>
            <a:endParaRPr sz="30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73" name="Google Shape;773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JetBrains Mono"/>
                <a:ea typeface="JetBrains Mono"/>
                <a:cs typeface="JetBrains Mono"/>
                <a:sym typeface="JetBrains Mono"/>
              </a:rPr>
              <a:t>We hope you liked our project.</a:t>
            </a:r>
            <a:endParaRPr sz="20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Ins and Outs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20" name="Google Shape;12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Vertex Shader that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receive inputs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Fragment Shader that generate outputs color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JetBrains Mono"/>
                <a:ea typeface="JetBrains Mono"/>
                <a:cs typeface="JetBrains Mono"/>
                <a:sym typeface="JetBrains Mono"/>
              </a:rPr>
              <a:t>    Vertex Shader 				    Fragment Shader</a:t>
            </a:r>
            <a:endParaRPr sz="2200"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700"/>
              <a:buFont typeface="JetBrains Mono ExtraLight"/>
              <a:buChar char="➢"/>
            </a:pPr>
            <a:r>
              <a:rPr lang="en" sz="17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Receives vertex data as inputs</a:t>
            </a:r>
            <a:endParaRPr sz="17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3655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700"/>
              <a:buFont typeface="JetBrains Mono ExtraLight"/>
              <a:buChar char="➢"/>
            </a:pPr>
            <a:r>
              <a:rPr lang="en" sz="17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Define how data is organized</a:t>
            </a:r>
            <a:endParaRPr sz="17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3655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700"/>
              <a:buFont typeface="JetBrains Mono ExtraLight"/>
              <a:buChar char="➢"/>
            </a:pPr>
            <a:r>
              <a:rPr lang="en" sz="17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Transfer data to Fragment Shader</a:t>
            </a:r>
            <a:endParaRPr sz="17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700"/>
              <a:buFont typeface="JetBrains Mono ExtraLight"/>
              <a:buChar char="➢"/>
            </a:pPr>
            <a:r>
              <a:rPr lang="en" sz="17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Receives data from Vertex Shader</a:t>
            </a:r>
            <a:endParaRPr sz="17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3655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700"/>
              <a:buFont typeface="JetBrains Mono ExtraLight"/>
              <a:buChar char="➢"/>
            </a:pPr>
            <a:r>
              <a:rPr lang="en" sz="17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Do necessary stuffs as user wants</a:t>
            </a:r>
            <a:endParaRPr sz="17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3655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700"/>
              <a:buFont typeface="JetBrains Mono ExtraLight"/>
              <a:buChar char="➢"/>
            </a:pPr>
            <a:r>
              <a:rPr lang="en" sz="17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Send output color buffer to GPU</a:t>
            </a:r>
            <a:endParaRPr sz="17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GLSL Code Example</a:t>
            </a:r>
            <a:endParaRPr sz="2200"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718725"/>
            <a:ext cx="3999900" cy="30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8CBBAD"/>
                </a:solidFill>
                <a:latin typeface="Courier New"/>
                <a:ea typeface="Courier New"/>
                <a:cs typeface="Courier New"/>
                <a:sym typeface="Courier New"/>
              </a:rPr>
              <a:t>#version 330 core</a:t>
            </a:r>
            <a:endParaRPr sz="115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93C763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(location = </a:t>
            </a:r>
            <a:r>
              <a:rPr lang="en" sz="1150">
                <a:solidFill>
                  <a:srgbClr val="FFCD22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150">
                <a:solidFill>
                  <a:srgbClr val="93C763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8CBBAD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verPos; </a:t>
            </a:r>
            <a:endParaRPr sz="115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93C763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8CBBAD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vertex_Color; </a:t>
            </a:r>
            <a:endParaRPr sz="1000">
              <a:solidFill>
                <a:srgbClr val="8CBBA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3C763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main()</a:t>
            </a:r>
            <a:endParaRPr sz="100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	gl_Position = </a:t>
            </a:r>
            <a:r>
              <a:rPr lang="en" sz="1000">
                <a:solidFill>
                  <a:srgbClr val="8CBBAD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verPos</a:t>
            </a: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FFCD22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	vertex_Color = </a:t>
            </a:r>
            <a:r>
              <a:rPr lang="en" sz="1000">
                <a:solidFill>
                  <a:srgbClr val="8CBBAD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FFCD22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FFCD22"/>
                </a:solidFill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FFCD22"/>
                </a:solidFill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FFCD22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EA696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4832400" y="1718725"/>
            <a:ext cx="3999900" cy="30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8CBBAD"/>
                </a:solidFill>
                <a:latin typeface="Courier New"/>
                <a:ea typeface="Courier New"/>
                <a:cs typeface="Courier New"/>
                <a:sym typeface="Courier New"/>
              </a:rPr>
              <a:t>#version 330 core</a:t>
            </a:r>
            <a:endParaRPr sz="115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93C763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8CBBAD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frag_Color;</a:t>
            </a:r>
            <a:endParaRPr sz="115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93C763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8CBBAD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vertex_Color; </a:t>
            </a:r>
            <a:r>
              <a:rPr lang="en" sz="1150">
                <a:solidFill>
                  <a:srgbClr val="818E9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5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93C763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main()</a:t>
            </a:r>
            <a:endParaRPr sz="115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    frag_Color = vertex_Color;</a:t>
            </a:r>
            <a:endParaRPr sz="1150">
              <a:solidFill>
                <a:srgbClr val="E0E2E4"/>
              </a:solidFill>
              <a:highlight>
                <a:srgbClr val="282B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E0E2E4"/>
                </a:solidFill>
                <a:highlight>
                  <a:srgbClr val="282B2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sz="1000">
              <a:solidFill>
                <a:srgbClr val="8CBBA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811650" y="11828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Vertex Shader </a:t>
            </a:r>
            <a:endParaRPr sz="2000"/>
          </a:p>
        </p:txBody>
      </p:sp>
      <p:sp>
        <p:nvSpPr>
          <p:cNvPr id="136" name="Google Shape;136;p26"/>
          <p:cNvSpPr txBox="1"/>
          <p:nvPr/>
        </p:nvSpPr>
        <p:spPr>
          <a:xfrm>
            <a:off x="5332350" y="11828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Fragment </a:t>
            </a:r>
            <a:r>
              <a:rPr lang="en" sz="2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Shader 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Rendering a triangle using shader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475" y="1177375"/>
            <a:ext cx="5393550" cy="3206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1000" fadeDir="5400012" kx="0" rotWithShape="0" algn="bl" stA="33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Shader 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48" name="Google Shape;148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Load Shader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Check for shader compilation error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Set characteristic of loaded shader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Texture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54" name="Google Shape;154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 1D, 2D or 3D image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 piece of coating that gives visual beauty to an object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Gives illusion of any object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Mesh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Definition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Collection of vertices,edges and faces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Can store texture coordinates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Describe shape of a 3D object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Structure of a model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etBrains Mono"/>
                <a:ea typeface="JetBrains Mono"/>
                <a:cs typeface="JetBrains Mono"/>
                <a:sym typeface="JetBrains Mono"/>
              </a:rPr>
              <a:t>Part 1: </a:t>
            </a:r>
            <a:endParaRPr sz="2400"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JetBrains Mono"/>
                <a:ea typeface="JetBrains Mono"/>
                <a:cs typeface="JetBrains Mono"/>
                <a:sym typeface="JetBrains Mono"/>
              </a:rPr>
              <a:t>The Idea</a:t>
            </a:r>
            <a:endParaRPr sz="36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Every triangle here is a mesh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2 mesh together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representing a face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Collection of mesh will represent a model or polygon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50" y="1458000"/>
            <a:ext cx="3064600" cy="29613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24000" fadeDir="5400012" kx="0" rotWithShape="0" algn="bl" stA="85000" stPos="0" sy="-100000" ky="0"/>
          </a:effectLst>
        </p:spPr>
      </p:pic>
      <p:sp>
        <p:nvSpPr>
          <p:cNvPr id="172" name="Google Shape;172;p32"/>
          <p:cNvSpPr txBox="1"/>
          <p:nvPr>
            <p:ph idx="1" type="subTitle"/>
          </p:nvPr>
        </p:nvSpPr>
        <p:spPr>
          <a:xfrm>
            <a:off x="286200" y="481200"/>
            <a:ext cx="42858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Visual 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b="14546" l="7550" r="7037" t="9690"/>
          <a:stretch/>
        </p:blipFill>
        <p:spPr>
          <a:xfrm>
            <a:off x="2862000" y="1552500"/>
            <a:ext cx="3483000" cy="23169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55000" fadeDir="5400012" kx="0" rotWithShape="0" algn="bl" stA="40000" stPos="0" sy="-100000" ky="0"/>
          </a:effectLst>
        </p:spPr>
      </p:pic>
      <p:sp>
        <p:nvSpPr>
          <p:cNvPr id="178" name="Google Shape;178;p33"/>
          <p:cNvSpPr txBox="1"/>
          <p:nvPr>
            <p:ph idx="4294967295" type="subTitle"/>
          </p:nvPr>
        </p:nvSpPr>
        <p:spPr>
          <a:xfrm>
            <a:off x="223350" y="562200"/>
            <a:ext cx="86973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Voxel using mesh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Mesh will create a face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Face coated with texture gives an illusion of real life object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286200" y="481200"/>
            <a:ext cx="42858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Texturing on Mesh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0" y="1434900"/>
            <a:ext cx="3720374" cy="2736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39000" stPos="0" sy="-100000" ky="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Mesh </a:t>
            </a: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91" name="Google Shape;191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vertex data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index data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texture coordinates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Initialize buffer objects or array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Render the mesh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Model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Definition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02" name="Google Shape;202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Mathematical representation of any object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Collection of mesh , nodes, material and textures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Create illusion to represent real-life object structure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Collection of mesh will represent a model or polygon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Visual representation of Player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Visual representation of Enemy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Representation of gaming environment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208" name="Google Shape;208;p38"/>
          <p:cNvSpPr txBox="1"/>
          <p:nvPr>
            <p:ph idx="1" type="subTitle"/>
          </p:nvPr>
        </p:nvSpPr>
        <p:spPr>
          <a:xfrm>
            <a:off x="286200" y="481200"/>
            <a:ext cx="42858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Use of Models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0" y="1421400"/>
            <a:ext cx="3919550" cy="29413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23000" stPos="0" sy="-100000" ky="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Model </a:t>
            </a: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15" name="Google Shape;215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Textures data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Materials data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meshes data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colors data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Import models into OpenGL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Process Nodes and Meshes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Draw all meshes and render the object using shader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Camera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Definition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26" name="Google Shape;226;p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Work like eye or view of Player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Give illusion of moving around in an environment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Transform all worlds coordinates into view coordinates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Genres?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 don’t have a single phrase answer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We borrowed many elements from several genres. Survival and maze-solving are tied together - both you have to achieve in a limited time in order to win.</a:t>
            </a:r>
            <a:endParaRPr sz="15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213075" y="355700"/>
            <a:ext cx="8520600" cy="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View space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06500"/>
            <a:ext cx="7620000" cy="1666875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</p:pic>
      <p:sp>
        <p:nvSpPr>
          <p:cNvPr id="233" name="Google Shape;233;p42"/>
          <p:cNvSpPr txBox="1"/>
          <p:nvPr/>
        </p:nvSpPr>
        <p:spPr>
          <a:xfrm>
            <a:off x="10554000" y="786975"/>
            <a:ext cx="7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2"/>
          <p:cNvSpPr txBox="1"/>
          <p:nvPr/>
        </p:nvSpPr>
        <p:spPr>
          <a:xfrm>
            <a:off x="989500" y="3033825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1.  </a:t>
            </a:r>
            <a:r>
              <a:rPr lang="en" sz="700">
                <a:solidFill>
                  <a:srgbClr val="89B482"/>
                </a:solidFill>
              </a:rPr>
              <a:t>Position</a:t>
            </a:r>
            <a:endParaRPr sz="700">
              <a:solidFill>
                <a:srgbClr val="89B482"/>
              </a:solidFill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2915525" y="3033825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2. Direction</a:t>
            </a:r>
            <a:endParaRPr sz="700">
              <a:solidFill>
                <a:srgbClr val="89B482"/>
              </a:solidFill>
            </a:endParaRPr>
          </a:p>
        </p:txBody>
      </p:sp>
      <p:sp>
        <p:nvSpPr>
          <p:cNvPr id="236" name="Google Shape;236;p42"/>
          <p:cNvSpPr txBox="1"/>
          <p:nvPr/>
        </p:nvSpPr>
        <p:spPr>
          <a:xfrm>
            <a:off x="4944225" y="3033825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1.Right</a:t>
            </a:r>
            <a:endParaRPr sz="700">
              <a:solidFill>
                <a:srgbClr val="89B482"/>
              </a:solidFill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6814250" y="3033825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1.  </a:t>
            </a:r>
            <a:r>
              <a:rPr lang="en" sz="700">
                <a:solidFill>
                  <a:srgbClr val="89B482"/>
                </a:solidFill>
              </a:rPr>
              <a:t>Up</a:t>
            </a:r>
            <a:endParaRPr sz="700">
              <a:solidFill>
                <a:srgbClr val="89B482"/>
              </a:solidFill>
            </a:endParaRPr>
          </a:p>
        </p:txBody>
      </p:sp>
      <p:sp>
        <p:nvSpPr>
          <p:cNvPr id="238" name="Google Shape;238;p42"/>
          <p:cNvSpPr txBox="1"/>
          <p:nvPr/>
        </p:nvSpPr>
        <p:spPr>
          <a:xfrm>
            <a:off x="1403075" y="2476575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(0,0,0)</a:t>
            </a:r>
            <a:endParaRPr sz="700">
              <a:solidFill>
                <a:srgbClr val="89B482"/>
              </a:solidFill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3385100" y="2476575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(0,0,0)</a:t>
            </a:r>
            <a:endParaRPr sz="700">
              <a:solidFill>
                <a:srgbClr val="89B482"/>
              </a:solidFill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5283100" y="2532600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(0,0,0)</a:t>
            </a:r>
            <a:endParaRPr sz="700">
              <a:solidFill>
                <a:srgbClr val="89B482"/>
              </a:solidFill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7181100" y="2532600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(0,0,0)</a:t>
            </a:r>
            <a:endParaRPr sz="700">
              <a:solidFill>
                <a:srgbClr val="89B482"/>
              </a:solidFill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2012675" y="1807325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(9</a:t>
            </a:r>
            <a:r>
              <a:rPr lang="en" sz="700">
                <a:solidFill>
                  <a:srgbClr val="89B482"/>
                </a:solidFill>
              </a:rPr>
              <a:t>,10,2)</a:t>
            </a:r>
            <a:endParaRPr sz="700">
              <a:solidFill>
                <a:srgbClr val="89B482"/>
              </a:solidFill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5283100" y="1707650"/>
            <a:ext cx="690900" cy="292500"/>
          </a:xfrm>
          <a:prstGeom prst="rect">
            <a:avLst/>
          </a:prstGeom>
          <a:noFill/>
          <a:ln>
            <a:noFill/>
          </a:ln>
          <a:effectLst>
            <a:reflection blurRad="0" dir="5400000" dist="28575" endA="0" endPos="65000" fadeDir="5400012" kx="0" rotWithShape="0" algn="bl" stA="23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9B482"/>
                </a:solidFill>
              </a:rPr>
              <a:t>(0,1,0)</a:t>
            </a:r>
            <a:endParaRPr sz="700">
              <a:solidFill>
                <a:srgbClr val="89B48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idx="2" type="body"/>
          </p:nvPr>
        </p:nvSpPr>
        <p:spPr>
          <a:xfrm>
            <a:off x="4958150" y="7881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 3D vector in 3D space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Locate where the view is now in world space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Vector3(x,y,z) store the data of position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266700" y="323525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Camera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Position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49" y="1418150"/>
            <a:ext cx="4095698" cy="2307176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idx="2" type="body"/>
          </p:nvPr>
        </p:nvSpPr>
        <p:spPr>
          <a:xfrm>
            <a:off x="4967475" y="5378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 3D vector in 3D space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Locate where the view is now in world space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Direction is reverse of normalize value of (position - space_origin)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256" name="Google Shape;256;p44"/>
          <p:cNvSpPr txBox="1"/>
          <p:nvPr>
            <p:ph idx="1" type="subTitle"/>
          </p:nvPr>
        </p:nvSpPr>
        <p:spPr>
          <a:xfrm>
            <a:off x="266700" y="323525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Camera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Direction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25" y="1476675"/>
            <a:ext cx="4114950" cy="2317999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idx="2" type="body"/>
          </p:nvPr>
        </p:nvSpPr>
        <p:spPr>
          <a:xfrm>
            <a:off x="4967475" y="5378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Represent positive x-axis of camera space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ight = normalize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(	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cross((0,1,0),direction)	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)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263" name="Google Shape;263;p45"/>
          <p:cNvSpPr txBox="1"/>
          <p:nvPr>
            <p:ph idx="1" type="subTitle"/>
          </p:nvPr>
        </p:nvSpPr>
        <p:spPr>
          <a:xfrm>
            <a:off x="266700" y="323525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Camera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Right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5" y="1427925"/>
            <a:ext cx="4294876" cy="241935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idx="2" type="body"/>
          </p:nvPr>
        </p:nvSpPr>
        <p:spPr>
          <a:xfrm>
            <a:off x="4967475" y="5378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Represent the Position y-axis of camera space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Up = cross(direction, right)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Gram-Schmidt process was used here for ortho-normalizing these sets of vectors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270" name="Google Shape;270;p46"/>
          <p:cNvSpPr txBox="1"/>
          <p:nvPr>
            <p:ph idx="1" type="subTitle"/>
          </p:nvPr>
        </p:nvSpPr>
        <p:spPr>
          <a:xfrm>
            <a:off x="266700" y="323525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Camera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Up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25" y="1403163"/>
            <a:ext cx="4280349" cy="24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idx="2" type="body"/>
          </p:nvPr>
        </p:nvSpPr>
        <p:spPr>
          <a:xfrm>
            <a:off x="4967475" y="5378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Create view matrix that transform coordinates in an eye view of player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277" name="Google Shape;277;p47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Look At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idx="2" type="body"/>
          </p:nvPr>
        </p:nvSpPr>
        <p:spPr>
          <a:xfrm>
            <a:off x="4967475" y="5378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Pitch is rotation on x-axis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ike head looking at legs to sky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Yaw is rotation on y-axis like looking around left to right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Roll is rotation on z-axis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sp>
        <p:nvSpPr>
          <p:cNvPr id="283" name="Google Shape;283;p48"/>
          <p:cNvSpPr txBox="1"/>
          <p:nvPr>
            <p:ph idx="1" type="subTitle"/>
          </p:nvPr>
        </p:nvSpPr>
        <p:spPr>
          <a:xfrm>
            <a:off x="266700" y="323525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Camera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Angles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50" y="1538172"/>
            <a:ext cx="3720100" cy="2574679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20000" stPos="0" sy="-100000" ky="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Camera 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90" name="Google Shape;290;p4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required variables to process camera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Process right,up, direction vectors according to user inputs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Give an illusion of moving around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It is attached with player in parallel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Maze Generation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Algorithm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Randomized depth-first search</a:t>
            </a:r>
            <a:endParaRPr b="1" sz="17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01" name="Google Shape;301;p51"/>
          <p:cNvSpPr txBox="1"/>
          <p:nvPr>
            <p:ph idx="2" type="body"/>
          </p:nvPr>
        </p:nvSpPr>
        <p:spPr>
          <a:xfrm>
            <a:off x="4967475" y="5378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Iterative implementation was used instead of the recursive one for performance.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Generates random mazes for every new game.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The random engine (std::mt19937) was seeded with std::random_device and passed to an instance of std::uniform_real_distribution for every call.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The base algorithm was modified enabling the maze to have loops.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63" y="1782800"/>
            <a:ext cx="3755075" cy="21153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40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Graphics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Where most of our </a:t>
            </a: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budget</a:t>
            </a: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went to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Pure 3D - we used OpenGL and several third party libraries to achieve this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Voxel world - everything in the game is understood in terms of voxels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First-person perspective - necessary to deliver a fully immersive experience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Pitfalls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Results of a Bad Seed</a:t>
            </a:r>
            <a:endParaRPr b="1" sz="17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08" name="Google Shape;308;p52"/>
          <p:cNvSpPr txBox="1"/>
          <p:nvPr>
            <p:ph idx="2" type="body"/>
          </p:nvPr>
        </p:nvSpPr>
        <p:spPr>
          <a:xfrm>
            <a:off x="4967475" y="5378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Random engine may give the same sequence of numbers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every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 time if called with the same seed every time.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This is bad for maze generation as the maze loses its identity and difficulty.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And so, this was carefully avoided.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pic>
        <p:nvPicPr>
          <p:cNvPr id="309" name="Google Shape;30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25" y="1792600"/>
            <a:ext cx="3749175" cy="2112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57000" stPos="0" sy="-100000" ky="0"/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Maze </a:t>
            </a: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15" name="Google Shape;315;p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Generate Seed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Generate random maze every time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Manipulate maze to make complex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Hedge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Definition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An unit of maze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Have collider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Make visual representation of Maze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Hedge 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32" name="Google Shape;332;p5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model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shader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Maze Data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model matrices (increase efficiency) and create instance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Initialize required datas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colliders data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Update with time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idx="1" type="subTitle"/>
          </p:nvPr>
        </p:nvSpPr>
        <p:spPr>
          <a:xfrm>
            <a:off x="286200" y="395575"/>
            <a:ext cx="43059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hedge</a:t>
            </a:r>
            <a:endParaRPr sz="2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38" name="Google Shape;338;p5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Our maze will be a collection of hedges and they will be set on maze according to maze data generated by random maze generator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pic>
        <p:nvPicPr>
          <p:cNvPr id="339" name="Google Shape;3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0" y="1434900"/>
            <a:ext cx="3720374" cy="2736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39000" stPos="0" sy="-100000" ky="0"/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type="title"/>
          </p:nvPr>
        </p:nvSpPr>
        <p:spPr>
          <a:xfrm>
            <a:off x="311700" y="795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JetBrains Mono"/>
                <a:ea typeface="JetBrains Mono"/>
                <a:cs typeface="JetBrains Mono"/>
                <a:sym typeface="JetBrains Mono"/>
              </a:rPr>
              <a:t>Our 3D Maze</a:t>
            </a:r>
            <a:endParaRPr b="1" sz="30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345" name="Google Shape;34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38" y="921325"/>
            <a:ext cx="6274324" cy="35548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9000" fadeDir="5400012" kx="0" rotWithShape="0" algn="bl" stA="36000" stPos="0" sy="-100000" ky="0"/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Entity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Definition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56" name="Google Shape;356;p6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Base of any object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Give structure to any object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Holds basic informations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Entity 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62" name="Google Shape;362;p6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shader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model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object transform coordinates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Render the shape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Mechanics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Game World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-29337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64 x 64 voxel world with a skybox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29337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Playing field is a procedurally generated maze - we used a modified randomized depth-first search algorithm for this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29337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Somewhere inside which is your spawn location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29337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What remains between you and the end are the maze itself and its residents who for the most part prefer to stay asleep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29337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Caution is your ally as these creatures are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highly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 sensitive to sound, touch, and light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29337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ct val="1000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To add to your inconvenience - you only have about 30 seconds before sunrise at the start of every game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26" y="2066775"/>
            <a:ext cx="3560152" cy="2017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0" endPos="24000" fadeDir="5400012" kx="0" rotWithShape="0" algn="bl" stA="36000" stPos="0" sy="-100000" ky="0"/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Player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Definition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73" name="Google Shape;373;p6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Main part of game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User controlled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Functionality 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79" name="Google Shape;379;p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Can move around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Can light a torch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Can jump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Give response to collision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5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Player 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85" name="Google Shape;385;p6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necessary datas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Update position with user inputs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Connected with camera in parallel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Input Process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7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Functionality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96" name="Google Shape;396;p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Connect input device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Does necessary works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according to user interaction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Control player object as like as command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Input Device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02" name="Google Shape;402;p6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Keyboard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Mouse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Gaming Controller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Keyboard &amp; Mouse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08" name="Google Shape;408;p6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A,S,D,W for movement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F for torch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Space for jump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Shift for sprint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Mouse for looking around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0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Controller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14" name="Google Shape;414;p7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Left axis and arrows for movement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Right axis for looking around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RB for sprint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LB for torch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Input 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20" name="Google Shape;420;p7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Connect player and gammer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inputs devices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Response according to inputs command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266700" y="724200"/>
            <a:ext cx="40452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Mechanics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Enemy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Inactive in absence of sunlight, sound, and touch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Activates and takes on the role of a hostile pursuer of the player in contact with those stimuli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Is capable of triggering game over scenario when caught up with the player in this state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Can track player from anywhere in the maze when in this state given that player is in its range - this is achieved using the A* algorithm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50" y="1873900"/>
            <a:ext cx="2727100" cy="2397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0" endPos="7000" fadeDir="5400012" kx="0" rotWithShape="0" algn="bl" stPos="0" sy="-100000" ky="0"/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Collision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3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Definition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31" name="Google Shape;431;p7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Forceful interaction of two or more bodies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Have after effect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Helps objects not to go through any other hard objects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4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Category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37" name="Google Shape;437;p7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Sphere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-Rectangle collision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Sphere-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Sphere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 collision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5"/>
          <p:cNvSpPr txBox="1"/>
          <p:nvPr>
            <p:ph idx="1" type="subTitle"/>
          </p:nvPr>
        </p:nvSpPr>
        <p:spPr>
          <a:xfrm>
            <a:off x="176975" y="383775"/>
            <a:ext cx="43059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Collision Detection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Sphere-Rectangle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43" name="Google Shape;443;p7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Ours one is in 3D space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Calculate the center and Rectangle sides to check collision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Response to the collision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pic>
        <p:nvPicPr>
          <p:cNvPr id="444" name="Google Shape;4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5" y="1514300"/>
            <a:ext cx="4121576" cy="274772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50000" stPos="0" sy="-100000" ky="0"/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6"/>
          <p:cNvSpPr txBox="1"/>
          <p:nvPr>
            <p:ph idx="1" type="subTitle"/>
          </p:nvPr>
        </p:nvSpPr>
        <p:spPr>
          <a:xfrm>
            <a:off x="176975" y="407400"/>
            <a:ext cx="43059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Collision Detection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Sphere</a:t>
            </a: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</a:t>
            </a: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Sphere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50" name="Google Shape;450;p7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Ours one is in 3D space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Calculate the center distance of 2 Sphere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Response to the collision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pic>
        <p:nvPicPr>
          <p:cNvPr id="451" name="Google Shape;451;p76"/>
          <p:cNvPicPr preferRelativeResize="0"/>
          <p:nvPr/>
        </p:nvPicPr>
        <p:blipFill rotWithShape="1">
          <a:blip r:embed="rId3">
            <a:alphaModFix/>
          </a:blip>
          <a:srcRect b="11410" l="0" r="0" t="0"/>
          <a:stretch/>
        </p:blipFill>
        <p:spPr>
          <a:xfrm>
            <a:off x="306725" y="1687825"/>
            <a:ext cx="3763249" cy="22226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2000" fadeDir="5400012" kx="0" rotWithShape="0" algn="bl" stA="54000" stPos="0" sy="-100000" ky="0"/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Collision Class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57" name="Google Shape;457;p7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Add collider to objects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Response to collision as required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Make environment more realistic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Enemy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9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Characteristics 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68" name="Google Shape;468;p7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Opponent of player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After activation pursue player and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impasse not to escape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Has AI to pursue player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Has animation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0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Visual look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474" name="Google Shape;47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175" y="1654150"/>
            <a:ext cx="4127299" cy="23250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27000" stPos="0" sy="-100000" ky="0"/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Functionality 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80" name="Google Shape;480;p81"/>
          <p:cNvSpPr txBox="1"/>
          <p:nvPr>
            <p:ph idx="2" type="body"/>
          </p:nvPr>
        </p:nvSpPr>
        <p:spPr>
          <a:xfrm>
            <a:off x="4827475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Sleeping mode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Awake on noise, lights and day lights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Works to guard the maze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266700" y="724200"/>
            <a:ext cx="4045200" cy="369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Mechanics</a:t>
            </a:r>
            <a:endParaRPr sz="1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Player</a:t>
            </a:r>
            <a:endParaRPr sz="2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?</a:t>
            </a:r>
            <a:endParaRPr sz="200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The game gives you all the tools to succeed. But be careful - every tool in your arsenal comes with caveats.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For instance, sprinting and jumping produce sound which in turn activates the maze’s hostile residents - and yet, sprinting can help you survive just a little longer for you to outrun any chasers and jumping to take a peek over what’s ahead of you can save some of your valuable time.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 txBox="1"/>
          <p:nvPr>
            <p:ph idx="1" type="subTitle"/>
          </p:nvPr>
        </p:nvSpPr>
        <p:spPr>
          <a:xfrm>
            <a:off x="200550" y="419175"/>
            <a:ext cx="43059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 awake </a:t>
            </a:r>
            <a:endParaRPr sz="14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Transformation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486" name="Google Shape;48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0" y="1634125"/>
            <a:ext cx="4305900" cy="2425657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40000" stPos="0" sy="-100000" ky="0"/>
          </a:effectLst>
        </p:spPr>
      </p:pic>
      <p:sp>
        <p:nvSpPr>
          <p:cNvPr id="487" name="Google Shape;487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At first looks like hedge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On awake change looks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Pursue player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Kill player on mella attack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Enemy Class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93" name="Google Shape;493;p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enemy datas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enemy model and animation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Update on time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Render on screen using Shader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player and maze infos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Hold the A* Algorithm class and update on time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Enemy AI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5"/>
          <p:cNvSpPr txBox="1"/>
          <p:nvPr>
            <p:ph idx="1" type="subTitle"/>
          </p:nvPr>
        </p:nvSpPr>
        <p:spPr>
          <a:xfrm>
            <a:off x="266100" y="522825"/>
            <a:ext cx="43059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Algorithm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A* Search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04" name="Google Shape;504;p8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Faster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Accurate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Perfect for games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Less space and time complexity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</a:rPr>
              <a:t>O(b</a:t>
            </a:r>
            <a:r>
              <a:rPr baseline="30000" lang="en" sz="1100">
                <a:solidFill>
                  <a:srgbClr val="D3869B"/>
                </a:solidFill>
                <a:highlight>
                  <a:srgbClr val="22272E"/>
                </a:highlight>
              </a:rPr>
              <a:t>d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)</a:t>
            </a:r>
            <a:r>
              <a:rPr baseline="30000" lang="en" sz="1100">
                <a:solidFill>
                  <a:srgbClr val="D3869B"/>
                </a:solidFill>
                <a:highlight>
                  <a:srgbClr val="22272E"/>
                </a:highlight>
              </a:rPr>
              <a:t> </a:t>
            </a:r>
            <a:r>
              <a:rPr baseline="30000" lang="en" sz="1100">
                <a:solidFill>
                  <a:srgbClr val="E78A4E"/>
                </a:solidFill>
                <a:highlight>
                  <a:srgbClr val="22272E"/>
                </a:highlight>
              </a:rPr>
              <a:t> </a:t>
            </a:r>
            <a:endParaRPr baseline="30000" sz="1100">
              <a:solidFill>
                <a:srgbClr val="E78A4E"/>
              </a:solidFill>
              <a:highlight>
                <a:srgbClr val="22272E"/>
              </a:highlight>
            </a:endParaRPr>
          </a:p>
        </p:txBody>
      </p:sp>
      <p:pic>
        <p:nvPicPr>
          <p:cNvPr id="505" name="Google Shape;5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25" y="1354863"/>
            <a:ext cx="3162300" cy="320992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11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6"/>
          <p:cNvSpPr txBox="1"/>
          <p:nvPr>
            <p:ph type="title"/>
          </p:nvPr>
        </p:nvSpPr>
        <p:spPr>
          <a:xfrm>
            <a:off x="311700" y="256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JetBrains Mono"/>
                <a:ea typeface="JetBrains Mono"/>
                <a:cs typeface="JetBrains Mono"/>
                <a:sym typeface="JetBrains Mono"/>
              </a:rPr>
              <a:t>Enemy Roaming</a:t>
            </a:r>
            <a:endParaRPr sz="33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11" name="Google Shape;51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50" y="1098375"/>
            <a:ext cx="6503899" cy="366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7"/>
          <p:cNvSpPr txBox="1"/>
          <p:nvPr>
            <p:ph idx="1" type="subTitle"/>
          </p:nvPr>
        </p:nvSpPr>
        <p:spPr>
          <a:xfrm>
            <a:off x="266100" y="522825"/>
            <a:ext cx="43059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Relation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Player &amp; Enemy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17" name="Google Shape;517;p8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</a:rPr>
              <a:t>Enemy has player pointer </a:t>
            </a:r>
            <a:endParaRPr sz="1200">
              <a:solidFill>
                <a:srgbClr val="D3869B"/>
              </a:solidFill>
              <a:highlight>
                <a:srgbClr val="22272E"/>
              </a:highlight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</a:rPr>
              <a:t>Can access player position data</a:t>
            </a:r>
            <a:endParaRPr sz="1200">
              <a:solidFill>
                <a:srgbClr val="D3869B"/>
              </a:solidFill>
              <a:highlight>
                <a:srgbClr val="22272E"/>
              </a:highlight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</a:rPr>
              <a:t>Can chase player in real-time</a:t>
            </a:r>
            <a:endParaRPr baseline="30000" sz="1100">
              <a:solidFill>
                <a:srgbClr val="E78A4E"/>
              </a:solidFill>
              <a:highlight>
                <a:srgbClr val="22272E"/>
              </a:highlight>
            </a:endParaRPr>
          </a:p>
        </p:txBody>
      </p:sp>
      <p:pic>
        <p:nvPicPr>
          <p:cNvPr id="518" name="Google Shape;518;p87"/>
          <p:cNvPicPr preferRelativeResize="0"/>
          <p:nvPr/>
        </p:nvPicPr>
        <p:blipFill rotWithShape="1">
          <a:blip r:embed="rId3">
            <a:alphaModFix/>
          </a:blip>
          <a:srcRect b="17287" l="0" r="0" t="0"/>
          <a:stretch/>
        </p:blipFill>
        <p:spPr>
          <a:xfrm>
            <a:off x="266100" y="1930575"/>
            <a:ext cx="4185026" cy="190586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  <a:reflection blurRad="0" dir="0" dist="0" endA="0" endPos="5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idx="1" type="subTitle"/>
          </p:nvPr>
        </p:nvSpPr>
        <p:spPr>
          <a:xfrm>
            <a:off x="266100" y="466400"/>
            <a:ext cx="4305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Pursue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Enemy-&gt;Player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24" name="Google Shape;524;p8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</a:rPr>
              <a:t>Player position change environment datas</a:t>
            </a:r>
            <a:endParaRPr sz="1200">
              <a:solidFill>
                <a:srgbClr val="D3869B"/>
              </a:solidFill>
              <a:highlight>
                <a:srgbClr val="22272E"/>
              </a:highlight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Thin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</a:rPr>
              <a:t>Enemy track environment data to get path</a:t>
            </a:r>
            <a:endParaRPr sz="1200">
              <a:solidFill>
                <a:srgbClr val="D3869B"/>
              </a:solidFill>
              <a:highlight>
                <a:srgbClr val="22272E"/>
              </a:highlight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Thin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</a:rPr>
              <a:t>On player &amp; enemy collision player die</a:t>
            </a:r>
            <a:endParaRPr sz="1200">
              <a:solidFill>
                <a:srgbClr val="D3869B"/>
              </a:solidFill>
              <a:highlight>
                <a:srgbClr val="22272E"/>
              </a:highlight>
            </a:endParaRPr>
          </a:p>
        </p:txBody>
      </p:sp>
      <p:graphicFrame>
        <p:nvGraphicFramePr>
          <p:cNvPr id="525" name="Google Shape;525;p88"/>
          <p:cNvGraphicFramePr/>
          <p:nvPr/>
        </p:nvGraphicFramePr>
        <p:xfrm>
          <a:off x="1026475" y="174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{67E978F3-74C1-416C-AC03-F0A9D002CCDF}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B48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26" name="Google Shape;52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075" y="3428525"/>
            <a:ext cx="192225" cy="1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025" y="1856575"/>
            <a:ext cx="192225" cy="19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88"/>
          <p:cNvCxnSpPr>
            <a:stCxn id="526" idx="1"/>
          </p:cNvCxnSpPr>
          <p:nvPr/>
        </p:nvCxnSpPr>
        <p:spPr>
          <a:xfrm rot="10800000">
            <a:off x="2308875" y="3510238"/>
            <a:ext cx="340200" cy="14400"/>
          </a:xfrm>
          <a:prstGeom prst="straightConnector1">
            <a:avLst/>
          </a:prstGeom>
          <a:noFill/>
          <a:ln cap="flat" cmpd="sng" w="9525">
            <a:solidFill>
              <a:srgbClr val="93C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88"/>
          <p:cNvCxnSpPr/>
          <p:nvPr/>
        </p:nvCxnSpPr>
        <p:spPr>
          <a:xfrm rot="10800000">
            <a:off x="1926275" y="3510238"/>
            <a:ext cx="340200" cy="14400"/>
          </a:xfrm>
          <a:prstGeom prst="straightConnector1">
            <a:avLst/>
          </a:prstGeom>
          <a:noFill/>
          <a:ln cap="flat" cmpd="sng" w="9525">
            <a:solidFill>
              <a:srgbClr val="93C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88"/>
          <p:cNvCxnSpPr/>
          <p:nvPr/>
        </p:nvCxnSpPr>
        <p:spPr>
          <a:xfrm rot="10800000">
            <a:off x="1971125" y="3181850"/>
            <a:ext cx="9300" cy="262800"/>
          </a:xfrm>
          <a:prstGeom prst="straightConnector1">
            <a:avLst/>
          </a:prstGeom>
          <a:noFill/>
          <a:ln cap="flat" cmpd="sng" w="9525">
            <a:solidFill>
              <a:srgbClr val="93C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88"/>
          <p:cNvCxnSpPr/>
          <p:nvPr/>
        </p:nvCxnSpPr>
        <p:spPr>
          <a:xfrm rot="10800000">
            <a:off x="1971125" y="2742950"/>
            <a:ext cx="9300" cy="262800"/>
          </a:xfrm>
          <a:prstGeom prst="straightConnector1">
            <a:avLst/>
          </a:prstGeom>
          <a:noFill/>
          <a:ln cap="flat" cmpd="sng" w="9525">
            <a:solidFill>
              <a:srgbClr val="93C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88"/>
          <p:cNvCxnSpPr/>
          <p:nvPr/>
        </p:nvCxnSpPr>
        <p:spPr>
          <a:xfrm rot="10800000">
            <a:off x="1586075" y="2728538"/>
            <a:ext cx="340200" cy="14400"/>
          </a:xfrm>
          <a:prstGeom prst="straightConnector1">
            <a:avLst/>
          </a:prstGeom>
          <a:noFill/>
          <a:ln cap="flat" cmpd="sng" w="9525">
            <a:solidFill>
              <a:srgbClr val="93C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88"/>
          <p:cNvCxnSpPr/>
          <p:nvPr/>
        </p:nvCxnSpPr>
        <p:spPr>
          <a:xfrm rot="10800000">
            <a:off x="1201025" y="2728538"/>
            <a:ext cx="340200" cy="14400"/>
          </a:xfrm>
          <a:prstGeom prst="straightConnector1">
            <a:avLst/>
          </a:prstGeom>
          <a:noFill/>
          <a:ln cap="flat" cmpd="sng" w="9525">
            <a:solidFill>
              <a:srgbClr val="93C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88"/>
          <p:cNvCxnSpPr/>
          <p:nvPr/>
        </p:nvCxnSpPr>
        <p:spPr>
          <a:xfrm rot="10800000">
            <a:off x="1201025" y="2376875"/>
            <a:ext cx="9300" cy="262800"/>
          </a:xfrm>
          <a:prstGeom prst="straightConnector1">
            <a:avLst/>
          </a:prstGeom>
          <a:noFill/>
          <a:ln cap="flat" cmpd="sng" w="9525">
            <a:solidFill>
              <a:srgbClr val="93C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88"/>
          <p:cNvCxnSpPr/>
          <p:nvPr/>
        </p:nvCxnSpPr>
        <p:spPr>
          <a:xfrm rot="10800000">
            <a:off x="1210325" y="1975500"/>
            <a:ext cx="9300" cy="262800"/>
          </a:xfrm>
          <a:prstGeom prst="straightConnector1">
            <a:avLst/>
          </a:prstGeom>
          <a:noFill/>
          <a:ln cap="flat" cmpd="sng" w="9525">
            <a:solidFill>
              <a:srgbClr val="93C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88"/>
          <p:cNvCxnSpPr>
            <a:endCxn id="527" idx="1"/>
          </p:cNvCxnSpPr>
          <p:nvPr/>
        </p:nvCxnSpPr>
        <p:spPr>
          <a:xfrm>
            <a:off x="1257725" y="1942788"/>
            <a:ext cx="252300" cy="9900"/>
          </a:xfrm>
          <a:prstGeom prst="straightConnector1">
            <a:avLst/>
          </a:prstGeom>
          <a:noFill/>
          <a:ln cap="flat" cmpd="sng" w="9525">
            <a:solidFill>
              <a:srgbClr val="93C76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9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A* &amp; Node Class</a:t>
            </a:r>
            <a:endParaRPr sz="32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42" name="Google Shape;542;p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Make graphs using maze datas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Evaluate path for enemy using player data and maze data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Helps enemy to reach player in shortest way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Animation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1"/>
          <p:cNvSpPr txBox="1"/>
          <p:nvPr>
            <p:ph idx="1" type="subTitle"/>
          </p:nvPr>
        </p:nvSpPr>
        <p:spPr>
          <a:xfrm>
            <a:off x="266100" y="322350"/>
            <a:ext cx="4305900" cy="28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Animation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53" name="Google Shape;553;p9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Cyclic loop of models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  <p:pic>
        <p:nvPicPr>
          <p:cNvPr id="554" name="Google Shape;55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0" y="1632200"/>
            <a:ext cx="4127300" cy="23250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27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etBrains Mono"/>
                <a:ea typeface="JetBrains Mono"/>
                <a:cs typeface="JetBrains Mono"/>
                <a:sym typeface="JetBrains Mono"/>
              </a:rPr>
              <a:t>Part 2: </a:t>
            </a:r>
            <a:endParaRPr sz="2400"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JetBrains Mono"/>
                <a:ea typeface="JetBrains Mono"/>
                <a:cs typeface="JetBrains Mono"/>
                <a:sym typeface="JetBrains Mono"/>
              </a:rPr>
              <a:t>Implementation</a:t>
            </a:r>
            <a:endParaRPr sz="36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2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Animation 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60" name="Google Shape;560;p9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Store model in sequential series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Load these models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Lights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4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Functionality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71" name="Google Shape;571;p9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Make realistic viewing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Make visual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representation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more related to game environment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Dynamically update according to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lights positions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5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Category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77" name="Google Shape;577;p9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Point light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Direction light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Torch light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6"/>
          <p:cNvSpPr txBox="1"/>
          <p:nvPr>
            <p:ph idx="1" type="subTitle"/>
          </p:nvPr>
        </p:nvSpPr>
        <p:spPr>
          <a:xfrm>
            <a:off x="266100" y="466400"/>
            <a:ext cx="4305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Depth change according to position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Attenuation</a:t>
            </a:r>
            <a:endParaRPr sz="3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83" name="Google Shape;58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50" y="1565113"/>
            <a:ext cx="4267201" cy="24165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10000" stPos="0" sy="-100000" ky="0"/>
          </a:effectLst>
        </p:spPr>
      </p:pic>
      <p:sp>
        <p:nvSpPr>
          <p:cNvPr id="584" name="Google Shape;584;p9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Reduce intensity with distance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Depends on source color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Mathematical values represents exponential graph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7"/>
          <p:cNvSpPr txBox="1"/>
          <p:nvPr>
            <p:ph type="title"/>
          </p:nvPr>
        </p:nvSpPr>
        <p:spPr>
          <a:xfrm>
            <a:off x="311700" y="237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JetBrains Mono"/>
                <a:ea typeface="JetBrains Mono"/>
                <a:cs typeface="JetBrains Mono"/>
                <a:sym typeface="JetBrains Mono"/>
              </a:rPr>
              <a:t>Example </a:t>
            </a:r>
            <a:endParaRPr sz="34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90" name="Google Shape;59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137" y="1079000"/>
            <a:ext cx="6599725" cy="3710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10000" stPos="0" sy="-100000" ky="0"/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8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Light Class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96" name="Google Shape;596;p9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Set lights positions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Manipulate environment according to shader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Set and execute light effects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Render light cubes on positions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User Interface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0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Necessity 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07" name="Google Shape;607;p10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Main Menu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Controls details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Credits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Shows current state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Helps player to interact and visualise current state of pre game environment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1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Button class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13" name="Google Shape;613;p10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Load Models and Store models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Render on screen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respond to user input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Rendering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2"/>
          <p:cNvSpPr txBox="1"/>
          <p:nvPr>
            <p:ph type="title"/>
          </p:nvPr>
        </p:nvSpPr>
        <p:spPr>
          <a:xfrm>
            <a:off x="311700" y="2372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JetBrains Mono"/>
                <a:ea typeface="JetBrains Mono"/>
                <a:cs typeface="JetBrains Mono"/>
                <a:sym typeface="JetBrains Mono"/>
              </a:rPr>
              <a:t>Examples </a:t>
            </a:r>
            <a:endParaRPr sz="34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19" name="Google Shape;6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0" y="1214291"/>
            <a:ext cx="3954325" cy="222548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0" endPos="10000" fadeDir="5400012" kx="0" rotWithShape="0" algn="bl" stA="37000" stPos="0" sy="-100000" ky="0"/>
          </a:effectLst>
        </p:spPr>
      </p:pic>
      <p:pic>
        <p:nvPicPr>
          <p:cNvPr id="620" name="Google Shape;62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500" y="2310675"/>
            <a:ext cx="3873427" cy="21936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0" endPos="10000" fadeDir="5400012" kx="0" rotWithShape="0" algn="bl" stA="37000" stPos="0" sy="-100000" ky="0"/>
          </a:effec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Audio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4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Audio-related Classes</a:t>
            </a:r>
            <a:endParaRPr sz="28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31" name="Google Shape;631;p10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Sound Effects Player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Music Player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Sound Device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5"/>
          <p:cNvSpPr txBox="1"/>
          <p:nvPr>
            <p:ph type="title"/>
          </p:nvPr>
        </p:nvSpPr>
        <p:spPr>
          <a:xfrm>
            <a:off x="311700" y="311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JetBrains Mono"/>
                <a:ea typeface="JetBrains Mono"/>
                <a:cs typeface="JetBrains Mono"/>
                <a:sym typeface="JetBrains Mono"/>
              </a:rPr>
              <a:t>Visual Representation</a:t>
            </a:r>
            <a:endParaRPr sz="33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37" name="Google Shape;637;p105"/>
          <p:cNvPicPr preferRelativeResize="0"/>
          <p:nvPr/>
        </p:nvPicPr>
        <p:blipFill rotWithShape="1">
          <a:blip r:embed="rId3">
            <a:alphaModFix/>
          </a:blip>
          <a:srcRect b="6164" l="6883" r="15253" t="0"/>
          <a:stretch/>
        </p:blipFill>
        <p:spPr>
          <a:xfrm>
            <a:off x="1470450" y="1153675"/>
            <a:ext cx="6203101" cy="345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14000" fadeDir="5400012" kx="0" rotWithShape="0" algn="bl" stA="34000" stPos="0" sy="-100000" ky="0"/>
          </a:effec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6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Sound Effects 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and Music Player 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Classes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43" name="Google Shape;643;p10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The Sound Effects Player class aids in loading small buffers while the Music Player cLass is related to loading large buffers.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Sound effects encompass enemy roars, end-pont, and player sprint.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Music relates to background music for the main menu as well as during gameplay.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7"/>
          <p:cNvSpPr txBox="1"/>
          <p:nvPr>
            <p:ph idx="1" type="subTitle"/>
          </p:nvPr>
        </p:nvSpPr>
        <p:spPr>
          <a:xfrm>
            <a:off x="212350" y="1233175"/>
            <a:ext cx="43059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Sound Device</a:t>
            </a:r>
            <a:endParaRPr sz="30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49" name="Google Shape;649;p10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The Sound Device class represents ‘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ears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’ for your character.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Depending on where the player is standing, the sound volume exponentially decreases or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increases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. 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  <a:p>
            <a:pPr indent="-304800" lvl="0" marL="4572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D3869B"/>
              </a:buClr>
              <a:buSzPts val="1200"/>
              <a:buFont typeface="JetBrains Mono ExtraLight"/>
              <a:buChar char="➢"/>
            </a:pP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 ExtraLight"/>
                <a:ea typeface="JetBrains Mono ExtraLight"/>
                <a:cs typeface="JetBrains Mono ExtraLight"/>
                <a:sym typeface="JetBrains Mono ExtraLight"/>
              </a:rPr>
              <a:t>This also takes into account the player’s orientation resulting in a full 3D audio experience.</a:t>
            </a:r>
            <a:endParaRPr sz="1200">
              <a:solidFill>
                <a:srgbClr val="D3869B"/>
              </a:solidFill>
              <a:highlight>
                <a:srgbClr val="22272E"/>
              </a:highlight>
              <a:latin typeface="JetBrains Mono ExtraLight"/>
              <a:ea typeface="JetBrains Mono ExtraLight"/>
              <a:cs typeface="JetBrains Mono ExtraLight"/>
              <a:sym typeface="JetBrains Mono ExtraLigh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Texture Generation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9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Sanitized Look at the TexGen Class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60" name="Google Shape;660;p10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class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endParaRPr sz="939">
              <a:solidFill>
                <a:srgbClr val="7DAEA3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private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static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texlen;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static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ncolor;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static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mt19937_64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gen64;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static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color_values;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static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939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ground_prefix_sums;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939">
              <a:solidFill>
                <a:srgbClr val="ADBAC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public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static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ground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();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static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hedge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();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static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tuple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hsv2rgb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939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tuple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hsv);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static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void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make_ppm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939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939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vec,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bool</a:t>
            </a:r>
            <a:r>
              <a:rPr lang="en" sz="939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is_hedge);</a:t>
            </a:r>
            <a:endParaRPr sz="939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3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39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};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0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 Source of Randomness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66" name="Google Shape;666;p1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#include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8A65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&lt;random&gt;</a:t>
            </a:r>
            <a:endParaRPr sz="1200">
              <a:solidFill>
                <a:srgbClr val="D8A657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...</a:t>
            </a:r>
            <a:endParaRPr sz="12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mt19937_64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::gen64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[]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mt19937_64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random_device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()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}();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...</a:t>
            </a:r>
            <a:endParaRPr sz="12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1"/>
          <p:cNvSpPr txBox="1"/>
          <p:nvPr>
            <p:ph idx="1" type="subTitle"/>
          </p:nvPr>
        </p:nvSpPr>
        <p:spPr>
          <a:xfrm>
            <a:off x="265500" y="1233175"/>
            <a:ext cx="4045200" cy="28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Color Values</a:t>
            </a:r>
            <a:endParaRPr sz="3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72" name="Google Shape;672;p1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TexGen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::color_values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[]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28374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// [1, 2, 3, 4, 5, 6, 7, 8, 9, 10, 11, 12, 13, 14, 15, 16]</a:t>
            </a:r>
            <a:endParaRPr i="1" sz="1200">
              <a:solidFill>
                <a:srgbClr val="928374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89B48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std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::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vector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&gt;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values(ncolor);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for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" sz="1200">
                <a:solidFill>
                  <a:srgbClr val="7DAEA3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int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&lt;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ncolor;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++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i)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{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values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[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]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E78A4E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+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3869B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   </a:t>
            </a:r>
            <a:r>
              <a:rPr lang="en" sz="1200">
                <a:solidFill>
                  <a:srgbClr val="EA6962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return</a:t>
            </a:r>
            <a:r>
              <a:rPr lang="en" sz="1200">
                <a:solidFill>
                  <a:srgbClr val="A9B665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values;</a:t>
            </a:r>
            <a:endParaRPr sz="1200">
              <a:solidFill>
                <a:srgbClr val="D4BE98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BE98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}();</a:t>
            </a:r>
            <a:endParaRPr sz="12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BAC7"/>
                </a:solidFill>
                <a:highlight>
                  <a:srgbClr val="22272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...</a:t>
            </a:r>
            <a:endParaRPr sz="1200">
              <a:solidFill>
                <a:srgbClr val="89B482"/>
              </a:solidFill>
              <a:highlight>
                <a:srgbClr val="22272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